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Lalezar" panose="00000500000000000000" pitchFamily="2" charset="-78"/>
      <p:regular r:id="rId45"/>
    </p:embeddedFont>
    <p:embeddedFont>
      <p:font typeface="Bree Serif" panose="020B0604020202020204" charset="0"/>
      <p:regular r:id="rId46"/>
    </p:embeddedFont>
    <p:embeddedFont>
      <p:font typeface="Roboto Thin" panose="020B0604020202020204" charset="0"/>
      <p:regular r:id="rId47"/>
      <p:bold r:id="rId48"/>
      <p:italic r:id="rId49"/>
      <p:boldItalic r:id="rId50"/>
    </p:embeddedFont>
    <p:embeddedFont>
      <p:font typeface="Roboto Black" panose="020B0604020202020204" charset="0"/>
      <p:bold r:id="rId51"/>
      <p:boldItalic r:id="rId52"/>
    </p:embeddedFont>
    <p:embeddedFont>
      <p:font typeface="Roboto Light"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Didact Gothic" panose="020B0604020202020204" charset="0"/>
      <p:regular r:id="rId61"/>
    </p:embeddedFont>
    <p:embeddedFont>
      <p:font typeface="Dana" panose="020B0604020202020204" charset="-78"/>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0" autoAdjust="0"/>
    <p:restoredTop sz="90295" autoAdjust="0"/>
  </p:normalViewPr>
  <p:slideViewPr>
    <p:cSldViewPr snapToGrid="0">
      <p:cViewPr varScale="1">
        <p:scale>
          <a:sx n="144" d="100"/>
          <a:sy n="144" d="100"/>
        </p:scale>
        <p:origin x="336" y="114"/>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10/8/2021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424108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tutorialspoint.com/index.html" TargetMode="External"/><Relationship Id="rId5" Type="http://schemas.openxmlformats.org/officeDocument/2006/relationships/hyperlink" Target="https://www.udemy.com/" TargetMode="External"/><Relationship Id="rId4" Type="http://schemas.openxmlformats.org/officeDocument/2006/relationships/hyperlink" Target="https://www.coursera.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6" Type="http://schemas.openxmlformats.org/officeDocument/2006/relationships/hyperlink" Target="https://www.edx.org/" TargetMode="External"/><Relationship Id="rId5" Type="http://schemas.openxmlformats.org/officeDocument/2006/relationships/hyperlink" Target="https://www.geeksforgeeks.org/" TargetMode="Externa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a:t>
            </a:r>
            <a:r>
              <a:rPr lang="fa-IR" dirty="0" smtClean="0">
                <a:solidFill>
                  <a:schemeClr val="bg1"/>
                </a:solidFill>
                <a:latin typeface="Dana" panose="00000500000000000000" pitchFamily="2" charset="-78"/>
                <a:cs typeface="Dana" panose="00000500000000000000" pitchFamily="2" charset="-78"/>
              </a:rPr>
              <a:t>همه چی </a:t>
            </a:r>
            <a:r>
              <a:rPr lang="fa-IR" dirty="0">
                <a:solidFill>
                  <a:schemeClr val="bg1"/>
                </a:solidFill>
                <a:latin typeface="Dana" panose="00000500000000000000" pitchFamily="2" charset="-78"/>
                <a:cs typeface="Dana" panose="00000500000000000000" pitchFamily="2" charset="-78"/>
              </a:rPr>
              <a:t>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124" y="329073"/>
            <a:ext cx="1444351" cy="1444351"/>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034004"/>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1917900"/>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a:t>
            </a:r>
            <a:r>
              <a:rPr lang="fa-IR" sz="1600" dirty="0" smtClean="0">
                <a:solidFill>
                  <a:schemeClr val="bg1"/>
                </a:solidFill>
                <a:latin typeface="Dana" panose="00000500000000000000" pitchFamily="2" charset="-78"/>
                <a:cs typeface="Dana" panose="00000500000000000000" pitchFamily="2" charset="-78"/>
              </a:rPr>
              <a:t>لزوما </a:t>
            </a:r>
            <a:r>
              <a:rPr lang="fa-IR" sz="1600" dirty="0">
                <a:solidFill>
                  <a:schemeClr val="bg1"/>
                </a:solidFill>
                <a:latin typeface="Dana" panose="00000500000000000000" pitchFamily="2" charset="-78"/>
                <a:cs typeface="Dana" panose="00000500000000000000" pitchFamily="2" charset="-78"/>
              </a:rPr>
              <a:t>با یک ترتیب همیشگی این اتفاق رخ </a:t>
            </a:r>
            <a:r>
              <a:rPr lang="fa-IR" sz="1600" dirty="0" smtClean="0">
                <a:solidFill>
                  <a:schemeClr val="bg1"/>
                </a:solidFill>
                <a:latin typeface="Dana" panose="00000500000000000000" pitchFamily="2" charset="-78"/>
                <a:cs typeface="Dana" panose="00000500000000000000" pitchFamily="2" charset="-78"/>
              </a:rPr>
              <a:t>نمی‌دهد</a:t>
            </a:r>
            <a:r>
              <a:rPr lang="fa-IR" sz="1600" dirty="0">
                <a:solidFill>
                  <a:schemeClr val="bg1"/>
                </a:solidFill>
                <a:latin typeface="Dana" panose="00000500000000000000" pitchFamily="2" charset="-78"/>
                <a:cs typeface="Dana" panose="00000500000000000000" pitchFamily="2" charset="-78"/>
              </a:rPr>
              <a:t>.</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smtClean="0">
                <a:solidFill>
                  <a:schemeClr val="accent6"/>
                </a:solidFill>
                <a:latin typeface="Dana" panose="00000500000000000000" pitchFamily="2" charset="-78"/>
                <a:cs typeface="Dana" panose="00000500000000000000" pitchFamily="2" charset="-78"/>
              </a:rPr>
              <a:t>راه‌اندازی </a:t>
            </a:r>
            <a:r>
              <a:rPr lang="fa-IR" sz="1500" dirty="0">
                <a:solidFill>
                  <a:schemeClr val="accent6"/>
                </a:solidFill>
                <a:latin typeface="Dana" panose="00000500000000000000" pitchFamily="2" charset="-78"/>
                <a:cs typeface="Dana" panose="00000500000000000000" pitchFamily="2" charset="-78"/>
              </a:rPr>
              <a:t>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a:t>
            </a:r>
            <a:r>
              <a:rPr lang="fa-IR" sz="1500" dirty="0" smtClean="0">
                <a:solidFill>
                  <a:schemeClr val="bg1"/>
                </a:solidFill>
                <a:latin typeface="Dana" panose="00000500000000000000" pitchFamily="2" charset="-78"/>
                <a:cs typeface="Dana" panose="00000500000000000000" pitchFamily="2" charset="-78"/>
              </a:rPr>
              <a:t>ممکن است </a:t>
            </a:r>
            <a:r>
              <a:rPr lang="fa-IR" sz="1500" dirty="0">
                <a:solidFill>
                  <a:schemeClr val="bg1"/>
                </a:solidFill>
                <a:latin typeface="Dana" panose="00000500000000000000" pitchFamily="2" charset="-78"/>
                <a:cs typeface="Dana" panose="00000500000000000000" pitchFamily="2" charset="-78"/>
              </a:rPr>
              <a:t>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063858"/>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a:t>
            </a:r>
            <a:r>
              <a:rPr lang="fa-IR" sz="1400" dirty="0" smtClean="0">
                <a:solidFill>
                  <a:schemeClr val="bg1"/>
                </a:solidFill>
                <a:latin typeface="Dana" panose="00000500000000000000" pitchFamily="2" charset="-78"/>
                <a:cs typeface="Dana" panose="00000500000000000000" pitchFamily="2" charset="-78"/>
              </a:rPr>
              <a:t>هیچ‌گاه </a:t>
            </a:r>
            <a:r>
              <a:rPr lang="fa-IR" sz="1400" dirty="0">
                <a:solidFill>
                  <a:schemeClr val="bg1"/>
                </a:solidFill>
                <a:latin typeface="Dana" panose="00000500000000000000" pitchFamily="2" charset="-78"/>
                <a:cs typeface="Dana" panose="00000500000000000000" pitchFamily="2" charset="-78"/>
              </a:rPr>
              <a:t>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بیش‌تر 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a:t>
            </a:r>
            <a:r>
              <a:rPr lang="fa-IR" sz="1600" dirty="0" smtClean="0">
                <a:solidFill>
                  <a:schemeClr val="bg1"/>
                </a:solidFill>
                <a:latin typeface="Dana" panose="00000500000000000000" pitchFamily="2" charset="-78"/>
                <a:cs typeface="Dana" panose="00000500000000000000" pitchFamily="2" charset="-78"/>
              </a:rPr>
              <a:t>مقدار </a:t>
            </a:r>
            <a:r>
              <a:rPr lang="fa-IR" sz="1600" dirty="0">
                <a:solidFill>
                  <a:schemeClr val="bg1"/>
                </a:solidFill>
                <a:latin typeface="Dana" panose="00000500000000000000" pitchFamily="2" charset="-78"/>
                <a:cs typeface="Dana" panose="00000500000000000000" pitchFamily="2" charset="-78"/>
              </a:rPr>
              <a:t>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a:t>
            </a:r>
            <a:r>
              <a:rPr lang="fa-IR" sz="1600" dirty="0" smtClean="0">
                <a:solidFill>
                  <a:schemeClr val="bg1"/>
                </a:solidFill>
                <a:latin typeface="Dana" panose="00000500000000000000" pitchFamily="2" charset="-78"/>
                <a:cs typeface="Dana" panose="00000500000000000000" pitchFamily="2" charset="-78"/>
              </a:rPr>
              <a:t>باینری</a:t>
            </a:r>
            <a:r>
              <a:rPr lang="fa-IR" sz="1600" baseline="30000" dirty="0" smtClean="0">
                <a:solidFill>
                  <a:schemeClr val="bg1"/>
                </a:solidFill>
                <a:latin typeface="Dana" panose="00000500000000000000" pitchFamily="2" charset="-78"/>
                <a:cs typeface="Dana" panose="00000500000000000000" pitchFamily="2" charset="-78"/>
              </a:rPr>
              <a:t>۲</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a:t>
            </a:r>
            <a:r>
              <a:rPr lang="en-US" dirty="0" smtClean="0"/>
              <a:t>gate</a:t>
            </a:r>
          </a:p>
          <a:p>
            <a:r>
              <a:rPr lang="en-US" dirty="0" smtClean="0"/>
              <a:t>2- binary</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432000"/>
            <a:ext cx="7696610" cy="331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“رنگ سبز در صورتی ساخته خواهد شد که رنگ آبی و رنگ زرد را با هم مخلوط کنیم.”</a:t>
            </a: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رنگ آبی </a:t>
            </a:r>
            <a:r>
              <a:rPr lang="en-US" sz="1600" dirty="0" smtClean="0">
                <a:solidFill>
                  <a:srgbClr val="00B0F0"/>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rgbClr val="00B050"/>
                </a:solidFill>
                <a:latin typeface="Dana" panose="00000500000000000000" pitchFamily="2" charset="-78"/>
                <a:cs typeface="Dana" panose="00000500000000000000" pitchFamily="2" charset="-78"/>
              </a:rPr>
              <a:t>رنگ سبز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rgbClr val="FFFF00"/>
                </a:solidFill>
                <a:latin typeface="Dana" panose="00000500000000000000" pitchFamily="2" charset="-78"/>
                <a:cs typeface="Dana" panose="00000500000000000000" pitchFamily="2" charset="-78"/>
              </a:rPr>
              <a:t>رنگ زرد</a:t>
            </a:r>
            <a:endParaRPr lang="en-US" sz="1600" dirty="0" smtClean="0">
              <a:solidFill>
                <a:srgbClr val="FFFF00"/>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اگر یکی از این دو رنگ را نداشته باشیم رنگ سبز را نخواهیم داشت... یا فقط رنگ زرد داریم یا فقط آبی یا اصلا رنگی نداریم.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a:t>
            </a:r>
            <a:r>
              <a:rPr lang="fa-IR"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را نشان می‌دهم که ورودی اول و ورودی دوم ۱ باشند. پس اگر هر کدام از آن‌ها یا هردوی 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2305106"/>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1564831462"/>
              </p:ext>
            </p:extLst>
          </p:nvPr>
        </p:nvGraphicFramePr>
        <p:xfrm>
          <a:off x="801683" y="2084721"/>
          <a:ext cx="1669848" cy="1226820"/>
        </p:xfrm>
        <a:graphic>
          <a:graphicData uri="http://schemas.openxmlformats.org/drawingml/2006/table">
            <a:tbl>
              <a:tblPr firstRow="1" bandRow="1">
                <a:tableStyleId>{69012ECD-51FC-41F1-AA8D-1B2483CD663E}</a:tableStyleId>
              </a:tblPr>
              <a:tblGrid>
                <a:gridCol w="556616">
                  <a:extLst>
                    <a:ext uri="{9D8B030D-6E8A-4147-A177-3AD203B41FA5}">
                      <a16:colId xmlns:a16="http://schemas.microsoft.com/office/drawing/2014/main" val="459337777"/>
                    </a:ext>
                  </a:extLst>
                </a:gridCol>
                <a:gridCol w="556616">
                  <a:extLst>
                    <a:ext uri="{9D8B030D-6E8A-4147-A177-3AD203B41FA5}">
                      <a16:colId xmlns:a16="http://schemas.microsoft.com/office/drawing/2014/main" val="1521052497"/>
                    </a:ext>
                  </a:extLst>
                </a:gridCol>
                <a:gridCol w="556616">
                  <a:extLst>
                    <a:ext uri="{9D8B030D-6E8A-4147-A177-3AD203B41FA5}">
                      <a16:colId xmlns:a16="http://schemas.microsoft.com/office/drawing/2014/main" val="975253164"/>
                    </a:ext>
                  </a:extLst>
                </a:gridCol>
              </a:tblGrid>
              <a:tr h="154924">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A</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B</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b="1" i="0" u="none" strike="noStrike" cap="none" dirty="0" smtClean="0">
                          <a:solidFill>
                            <a:schemeClr val="tx1"/>
                          </a:solidFill>
                          <a:latin typeface="+mn-lt"/>
                          <a:ea typeface="+mn-ea"/>
                          <a:cs typeface="+mn-cs"/>
                          <a:sym typeface="Arial"/>
                        </a:rPr>
                        <a:t>OR</a:t>
                      </a:r>
                      <a:endParaRPr lang="en-US" sz="105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p>
                  </a:txBody>
                  <a:tcPr/>
                </a:tc>
                <a:extLst>
                  <a:ext uri="{0D108BD9-81ED-4DB2-BD59-A6C34878D82A}">
                    <a16:rowId xmlns:a16="http://schemas.microsoft.com/office/drawing/2014/main" val="1015866559"/>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4961" y="531615"/>
            <a:ext cx="7697381" cy="39858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بگیرید تا 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در جلسه‌ی بعدی بیش‌تر با نرم‌افزارها و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nandgame</a:t>
            </a:r>
            <a:endParaRPr lang="en-US" dirty="0">
              <a:solidFill>
                <a:srgbClr val="0E2A47"/>
              </a:solidFill>
            </a:endParaRP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a:t>
            </a:r>
            <a:r>
              <a:rPr lang="fa-IR" sz="1600" dirty="0" smtClean="0">
                <a:solidFill>
                  <a:schemeClr val="bg1"/>
                </a:solidFill>
                <a:latin typeface="Dana" panose="00000500000000000000" pitchFamily="2" charset="-78"/>
                <a:cs typeface="Dana" panose="00000500000000000000" pitchFamily="2" charset="-78"/>
              </a:rPr>
              <a:t>لپ‌تاپ</a:t>
            </a:r>
            <a:r>
              <a:rPr lang="fa-IR" sz="1600" dirty="0">
                <a:solidFill>
                  <a:schemeClr val="bg1"/>
                </a:solidFill>
                <a:latin typeface="Dana" panose="00000500000000000000" pitchFamily="2" charset="-78"/>
                <a:cs typeface="Dana" panose="00000500000000000000" pitchFamily="2" charset="-78"/>
              </a:rPr>
              <a:t>،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79453"/>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a:t>
              </a:r>
              <a:r>
                <a:rPr lang="fa-IR" sz="1600" dirty="0" smtClean="0">
                  <a:solidFill>
                    <a:srgbClr val="0E2A47"/>
                  </a:solidFill>
                  <a:latin typeface="Dana" panose="00000500000000000000" pitchFamily="2" charset="-78"/>
                  <a:cs typeface="Dana" panose="00000500000000000000" pitchFamily="2" charset="-78"/>
                </a:rPr>
                <a:t>توجه </a:t>
              </a:r>
              <a:r>
                <a:rPr lang="fa-IR" sz="1600" dirty="0">
                  <a:solidFill>
                    <a:srgbClr val="0E2A47"/>
                  </a:solidFill>
                  <a:latin typeface="Dana" panose="00000500000000000000" pitchFamily="2" charset="-78"/>
                  <a:cs typeface="Dana" panose="00000500000000000000" pitchFamily="2" charset="-78"/>
                </a:rPr>
                <a:t>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a:t>
              </a:r>
              <a:r>
                <a:rPr lang="fa-IR" sz="600" dirty="0" smtClean="0">
                  <a:solidFill>
                    <a:srgbClr val="0E2A47"/>
                  </a:solidFill>
                  <a:latin typeface="Dana" panose="00000500000000000000" pitchFamily="2" charset="-78"/>
                  <a:cs typeface="Dana" panose="00000500000000000000" pitchFamily="2" charset="-78"/>
                </a:rPr>
                <a:t>چقدر </a:t>
              </a:r>
              <a:r>
                <a:rPr lang="fa-IR" sz="600" dirty="0">
                  <a:solidFill>
                    <a:srgbClr val="0E2A47"/>
                  </a:solidFill>
                  <a:latin typeface="Dana" panose="00000500000000000000" pitchFamily="2" charset="-78"/>
                  <a:cs typeface="Dana" panose="00000500000000000000" pitchFamily="2" charset="-78"/>
                </a:rPr>
                <a:t>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24037" cy="303101"/>
              <a:chOff x="6531039" y="4401430"/>
              <a:chExt cx="1024037" cy="303101"/>
            </a:xfrm>
          </p:grpSpPr>
          <p:sp>
            <p:nvSpPr>
              <p:cNvPr id="39" name="Google Shape;299;p24"/>
              <p:cNvSpPr/>
              <p:nvPr/>
            </p:nvSpPr>
            <p:spPr>
              <a:xfrm>
                <a:off x="7435379" y="440143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Oval 1"/>
          <p:cNvSpPr/>
          <p:nvPr/>
        </p:nvSpPr>
        <p:spPr>
          <a:xfrm>
            <a:off x="7421218" y="3664226"/>
            <a:ext cx="450574" cy="443948"/>
          </a:xfrm>
          <a:prstGeom prst="ellipse">
            <a:avLst/>
          </a:prstGeom>
          <a:noFill/>
          <a:ln w="38100" cap="flat" cmpd="sng">
            <a:solidFill>
              <a:srgbClr val="FF0000">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a:p>
        </p:txBody>
      </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33" name="Group 32"/>
          <p:cNvGrpSpPr/>
          <p:nvPr/>
        </p:nvGrpSpPr>
        <p:grpSpPr>
          <a:xfrm>
            <a:off x="1299305" y="1611619"/>
            <a:ext cx="6533085" cy="2292660"/>
            <a:chOff x="1464957" y="1684506"/>
            <a:chExt cx="6533085" cy="2292660"/>
          </a:xfrm>
        </p:grpSpPr>
        <p:sp>
          <p:nvSpPr>
            <p:cNvPr id="44" name="Google Shape;1038;p35"/>
            <p:cNvSpPr txBox="1">
              <a:spLocks/>
            </p:cNvSpPr>
            <p:nvPr/>
          </p:nvSpPr>
          <p:spPr>
            <a:xfrm>
              <a:off x="6118260" y="3496426"/>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236688" y="2552901"/>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4950557" y="1684506"/>
              <a:ext cx="1167703" cy="1438576"/>
              <a:chOff x="5314904" y="1157047"/>
              <a:chExt cx="1167703" cy="143857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0362" y="1157047"/>
                <a:ext cx="942245" cy="393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اول</a:t>
                </a:r>
              </a:p>
              <a:p>
                <a:pPr algn="ctr" rtl="1"/>
                <a:r>
                  <a:rPr lang="fa-IR" sz="1000" dirty="0" smtClean="0">
                    <a:solidFill>
                      <a:schemeClr val="bg1"/>
                    </a:solidFill>
                    <a:latin typeface="Dana" panose="00000500000000000000" pitchFamily="2" charset="-78"/>
                    <a:cs typeface="Dana" panose="00000500000000000000" pitchFamily="2" charset="-78"/>
                  </a:rPr>
                  <a:t>رادیولوژی</a:t>
                </a:r>
                <a:endParaRPr lang="fa-IR" sz="1000" dirty="0">
                  <a:solidFill>
                    <a:schemeClr val="bg1"/>
                  </a:solidFill>
                  <a:latin typeface="Dana" panose="00000500000000000000" pitchFamily="2" charset="-78"/>
                  <a:cs typeface="Dana" panose="00000500000000000000" pitchFamily="2" charset="-78"/>
                </a:endParaRP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2865012" y="1684506"/>
              <a:ext cx="1408057" cy="1438576"/>
              <a:chOff x="3229446" y="1157047"/>
              <a:chExt cx="1408057" cy="1438576"/>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229446" y="1157047"/>
                <a:ext cx="1408057" cy="401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سوم</a:t>
                </a:r>
              </a:p>
              <a:p>
                <a:pPr algn="ctr" rtl="1"/>
                <a:r>
                  <a:rPr lang="fa-IR" sz="1000" dirty="0" smtClean="0">
                    <a:solidFill>
                      <a:schemeClr val="bg1"/>
                    </a:solidFill>
                    <a:latin typeface="Dana" panose="00000500000000000000" pitchFamily="2" charset="-78"/>
                    <a:cs typeface="Dana" panose="00000500000000000000" pitchFamily="2" charset="-78"/>
                  </a:rPr>
                  <a:t>شما یک کاربر هستید.</a:t>
                </a:r>
                <a:endParaRPr lang="fa-IR" sz="1000" dirty="0">
                  <a:solidFill>
                    <a:schemeClr val="bg1"/>
                  </a:solidFill>
                  <a:latin typeface="Dana" panose="00000500000000000000" pitchFamily="2" charset="-78"/>
                  <a:cs typeface="Dana" panose="00000500000000000000" pitchFamily="2" charset="-78"/>
                </a:endParaRP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smtClean="0">
                    <a:solidFill>
                      <a:schemeClr val="bg1"/>
                    </a:solidFill>
                  </a:rPr>
                  <a:t>27</a:t>
                </a:r>
                <a:endParaRPr lang="en-US" sz="1600" b="1" dirty="0">
                  <a:solidFill>
                    <a:schemeClr val="bg1"/>
                  </a:solidFill>
                </a:endParaRP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10" name="Group 9"/>
            <p:cNvGrpSpPr/>
            <p:nvPr/>
          </p:nvGrpSpPr>
          <p:grpSpPr>
            <a:xfrm>
              <a:off x="3905404" y="2490376"/>
              <a:ext cx="1410333" cy="1484539"/>
              <a:chOff x="4269838" y="1962917"/>
              <a:chExt cx="1410333" cy="1484539"/>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269838" y="2978735"/>
                <a:ext cx="1410333"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دوم</a:t>
                </a:r>
              </a:p>
              <a:p>
                <a:pPr algn="ctr" rtl="1"/>
                <a:r>
                  <a:rPr lang="fa-IR" sz="1000" dirty="0" smtClean="0">
                    <a:solidFill>
                      <a:schemeClr val="bg1"/>
                    </a:solidFill>
                    <a:latin typeface="Dana" panose="00000500000000000000" pitchFamily="2" charset="-78"/>
                    <a:cs typeface="Dana" panose="00000500000000000000" pitchFamily="2" charset="-78"/>
                  </a:rPr>
                  <a:t>من یک کامپیوتر هستم!</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smtClean="0">
                    <a:solidFill>
                      <a:schemeClr val="bg1"/>
                    </a:solidFill>
                  </a:rPr>
                  <a:t>21</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5980530" y="2475372"/>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1720154" y="2484533"/>
              <a:ext cx="1656162" cy="1492633"/>
              <a:chOff x="2084588" y="1957074"/>
              <a:chExt cx="1656162" cy="1492633"/>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smtClean="0">
                    <a:solidFill>
                      <a:schemeClr val="bg1"/>
                    </a:solidFill>
                  </a:rPr>
                  <a:t>38</a:t>
                </a:r>
                <a:endParaRPr lang="en-US" sz="1600" b="1" dirty="0">
                  <a:solidFill>
                    <a:schemeClr val="bg1"/>
                  </a:solidFill>
                </a:endParaRP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084588" y="2980986"/>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چهارم </a:t>
                </a:r>
              </a:p>
              <a:p>
                <a:pPr algn="ctr" rtl="1"/>
                <a:r>
                  <a:rPr lang="fa-IR" sz="1000" dirty="0" smtClean="0">
                    <a:solidFill>
                      <a:schemeClr val="bg1"/>
                    </a:solidFill>
                    <a:latin typeface="Dana" panose="00000500000000000000" pitchFamily="2" charset="-78"/>
                    <a:cs typeface="Dana" panose="00000500000000000000" pitchFamily="2" charset="-78"/>
                  </a:rPr>
                  <a:t>سایت‌های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124" name="Google Shape;1036;p35">
              <a:extLst>
                <a:ext uri="{FF2B5EF4-FFF2-40B4-BE49-F238E27FC236}">
                  <a16:creationId xmlns:a16="http://schemas.microsoft.com/office/drawing/2014/main" id="{87313AFD-2B98-4913-BDF8-07FF49C08609}"/>
                </a:ext>
              </a:extLst>
            </p:cNvPr>
            <p:cNvSpPr txBox="1">
              <a:spLocks/>
            </p:cNvSpPr>
            <p:nvPr/>
          </p:nvSpPr>
          <p:spPr>
            <a:xfrm>
              <a:off x="1464957" y="2643215"/>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gr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just"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a:t>
            </a:r>
            <a:r>
              <a:rPr lang="fa-IR" dirty="0" smtClean="0">
                <a:solidFill>
                  <a:srgbClr val="041C30"/>
                </a:solidFill>
                <a:latin typeface="Dana" panose="00000500000000000000" pitchFamily="2" charset="-78"/>
                <a:cs typeface="Dana" panose="00000500000000000000" pitchFamily="2" charset="-78"/>
              </a:rPr>
              <a:t>کننده” رو </a:t>
            </a:r>
            <a:r>
              <a:rPr lang="fa-IR" dirty="0">
                <a:solidFill>
                  <a:srgbClr val="041C30"/>
                </a:solidFill>
                <a:latin typeface="Dana" panose="00000500000000000000" pitchFamily="2" charset="-78"/>
                <a:cs typeface="Dana" panose="00000500000000000000" pitchFamily="2" charset="-78"/>
              </a:rPr>
              <a:t>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86946"/>
            <a:ext cx="4611602" cy="1823576"/>
          </a:xfrm>
          <a:prstGeom prst="rect">
            <a:avLst/>
          </a:prstGeom>
          <a:noFill/>
        </p:spPr>
        <p:txBody>
          <a:bodyPr wrap="square" rtlCol="0" anchor="ctr">
            <a:spAutoFit/>
          </a:bodyPr>
          <a:lstStyle/>
          <a:p>
            <a:pPr algn="just"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just"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r>
              <a:rPr lang="fa-IR" sz="1500" dirty="0" smtClean="0">
                <a:solidFill>
                  <a:srgbClr val="041C30"/>
                </a:solidFill>
                <a:latin typeface="Dana" panose="00000500000000000000" pitchFamily="2" charset="-78"/>
                <a:cs typeface="Dana" panose="00000500000000000000" pitchFamily="2" charset="-78"/>
              </a:rPr>
              <a:t>...</a:t>
            </a:r>
            <a:endParaRPr lang="fa-IR"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a:t>
            </a:r>
            <a:r>
              <a:rPr lang="fa-IR" sz="1500" dirty="0" smtClean="0">
                <a:solidFill>
                  <a:schemeClr val="bg1"/>
                </a:solidFill>
                <a:latin typeface="Dana" panose="00000500000000000000" pitchFamily="2" charset="-78"/>
                <a:cs typeface="Dana" panose="00000500000000000000" pitchFamily="2" charset="-78"/>
              </a:rPr>
              <a:t>مثل</a:t>
            </a:r>
            <a:r>
              <a:rPr lang="en-US" sz="1500" dirty="0" smtClean="0">
                <a:solidFill>
                  <a:schemeClr val="bg1"/>
                </a:solidFill>
                <a:latin typeface="Dana" panose="00000500000000000000" pitchFamily="2" charset="-78"/>
                <a:cs typeface="Dana" panose="00000500000000000000" pitchFamily="2" charset="-78"/>
              </a:rPr>
              <a:t>zip </a:t>
            </a:r>
            <a:r>
              <a:rPr lang="fa-IR" sz="1500" dirty="0" smtClean="0">
                <a:solidFill>
                  <a:schemeClr val="bg1"/>
                </a:solidFill>
                <a:latin typeface="Dana" panose="00000500000000000000" pitchFamily="2" charset="-78"/>
                <a:cs typeface="Dana" panose="00000500000000000000" pitchFamily="2" charset="-78"/>
              </a:rPr>
              <a:t> استفاده </a:t>
            </a:r>
            <a:r>
              <a:rPr lang="fa-IR" sz="1500" dirty="0">
                <a:solidFill>
                  <a:schemeClr val="bg1"/>
                </a:solidFill>
                <a:latin typeface="Dana" panose="00000500000000000000" pitchFamily="2" charset="-78"/>
                <a:cs typeface="Dana" panose="00000500000000000000" pitchFamily="2" charset="-78"/>
              </a:rPr>
              <a:t>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a:t>
            </a:r>
            <a:r>
              <a:rPr lang="fa-IR" sz="1500" dirty="0" smtClean="0">
                <a:solidFill>
                  <a:schemeClr val="bg1"/>
                </a:solidFill>
                <a:latin typeface="Dana" panose="00000500000000000000" pitchFamily="2" charset="-78"/>
                <a:cs typeface="Dana" panose="00000500000000000000" pitchFamily="2" charset="-78"/>
              </a:rPr>
              <a:t>نوشته‌ایم </a:t>
            </a:r>
            <a:r>
              <a:rPr lang="fa-IR" sz="1500" dirty="0">
                <a:solidFill>
                  <a:schemeClr val="bg1"/>
                </a:solidFill>
                <a:latin typeface="Dana" panose="00000500000000000000" pitchFamily="2" charset="-78"/>
                <a:cs typeface="Dana" panose="00000500000000000000" pitchFamily="2" charset="-78"/>
              </a:rPr>
              <a:t>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لیست بلند </a:t>
            </a:r>
            <a:r>
              <a:rPr lang="fa-IR" sz="1600" dirty="0" smtClean="0">
                <a:solidFill>
                  <a:schemeClr val="bg1"/>
                </a:solidFill>
                <a:latin typeface="Dana" panose="00000500000000000000" pitchFamily="2" charset="-78"/>
                <a:cs typeface="Dana" panose="00000500000000000000" pitchFamily="2" charset="-78"/>
              </a:rPr>
              <a:t>بالای نرم‌افزارهای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می‌توان به</a:t>
            </a:r>
            <a:r>
              <a:rPr lang="en-US" sz="1600" dirty="0" smtClean="0">
                <a:solidFill>
                  <a:schemeClr val="bg1"/>
                </a:solidFill>
                <a:latin typeface="Dana" panose="00000500000000000000" pitchFamily="2" charset="-78"/>
                <a:cs typeface="Dana" panose="00000500000000000000" pitchFamily="2" charset="-78"/>
              </a:rPr>
              <a:t>word </a:t>
            </a:r>
            <a:r>
              <a:rPr lang="fa-IR" sz="1600" dirty="0" smtClean="0">
                <a:solidFill>
                  <a:schemeClr val="bg1"/>
                </a:solidFill>
                <a:latin typeface="Dana" panose="00000500000000000000" pitchFamily="2" charset="-78"/>
                <a:cs typeface="Dana" panose="00000500000000000000" pitchFamily="2" charset="-78"/>
              </a:rPr>
              <a:t> و</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به عنوان </a:t>
            </a:r>
            <a:r>
              <a:rPr lang="fa-IR" sz="1600" dirty="0" smtClean="0">
                <a:solidFill>
                  <a:schemeClr val="bg1"/>
                </a:solidFill>
                <a:latin typeface="Dana" panose="00000500000000000000" pitchFamily="2" charset="-78"/>
                <a:cs typeface="Dana" panose="00000500000000000000" pitchFamily="2" charset="-78"/>
              </a:rPr>
              <a:t>پرکاربردترین‌ها اشاره کرد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حتما </a:t>
            </a:r>
            <a:r>
              <a:rPr lang="fa-IR" sz="1600" dirty="0">
                <a:solidFill>
                  <a:schemeClr val="bg1"/>
                </a:solidFill>
                <a:latin typeface="Dana" panose="00000500000000000000" pitchFamily="2" charset="-78"/>
                <a:cs typeface="Dana" panose="00000500000000000000" pitchFamily="2" charset="-78"/>
              </a:rPr>
              <a:t>خیلی </a:t>
            </a:r>
            <a:r>
              <a:rPr lang="fa-IR" sz="1600" dirty="0" smtClean="0">
                <a:solidFill>
                  <a:schemeClr val="bg1"/>
                </a:solidFill>
                <a:latin typeface="Dana" panose="00000500000000000000" pitchFamily="2" charset="-78"/>
                <a:cs typeface="Dana" panose="00000500000000000000" pitchFamily="2" charset="-78"/>
              </a:rPr>
              <a:t>با آن‌ها کار خواهیم داشت.</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a:t>
            </a:r>
            <a:r>
              <a:rPr lang="fa-IR" sz="1600" dirty="0" smtClean="0">
                <a:solidFill>
                  <a:schemeClr val="bg1"/>
                </a:solidFill>
                <a:latin typeface="Dana" panose="00000500000000000000" pitchFamily="2" charset="-78"/>
                <a:cs typeface="Dana" panose="00000500000000000000" pitchFamily="2" charset="-78"/>
              </a:rPr>
              <a:t>می‌توانید </a:t>
            </a:r>
            <a:r>
              <a:rPr lang="fa-IR" sz="1600" dirty="0">
                <a:solidFill>
                  <a:schemeClr val="bg1"/>
                </a:solidFill>
                <a:latin typeface="Dana" panose="00000500000000000000" pitchFamily="2" charset="-78"/>
                <a:cs typeface="Dana" panose="00000500000000000000" pitchFamily="2" charset="-78"/>
              </a:rPr>
              <a:t>این مهارت‌ها </a:t>
            </a:r>
            <a:r>
              <a:rPr lang="fa-IR" sz="1600" dirty="0" smtClean="0">
                <a:solidFill>
                  <a:schemeClr val="bg1"/>
                </a:solidFill>
                <a:latin typeface="Dana" panose="00000500000000000000" pitchFamily="2" charset="-78"/>
                <a:cs typeface="Dana" panose="00000500000000000000" pitchFamily="2" charset="-78"/>
              </a:rPr>
              <a:t>را </a:t>
            </a:r>
            <a:r>
              <a:rPr lang="fa-IR" sz="1600" dirty="0">
                <a:solidFill>
                  <a:schemeClr val="bg1"/>
                </a:solidFill>
                <a:latin typeface="Dana" panose="00000500000000000000" pitchFamily="2" charset="-78"/>
                <a:cs typeface="Dana" panose="00000500000000000000" pitchFamily="2" charset="-78"/>
              </a:rPr>
              <a:t>یاد </a:t>
            </a:r>
            <a:r>
              <a:rPr lang="fa-IR" sz="1600" dirty="0" smtClean="0">
                <a:solidFill>
                  <a:schemeClr val="bg1"/>
                </a:solidFill>
                <a:latin typeface="Dana" panose="00000500000000000000" pitchFamily="2" charset="-78"/>
                <a:cs typeface="Dana" panose="00000500000000000000" pitchFamily="2" charset="-78"/>
              </a:rPr>
              <a:t>بگیرید:</a:t>
            </a:r>
            <a:endParaRPr lang="fa-IR" sz="16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a:t>
            </a:r>
            <a:r>
              <a:rPr lang="fa-IR" sz="1350" dirty="0" smtClean="0">
                <a:solidFill>
                  <a:schemeClr val="bg1"/>
                </a:solidFill>
                <a:latin typeface="Dana" panose="00000500000000000000" pitchFamily="2" charset="-78"/>
                <a:cs typeface="Dana" panose="00000500000000000000" pitchFamily="2" charset="-78"/>
              </a:rPr>
              <a:t>ابری است </a:t>
            </a:r>
            <a:r>
              <a:rPr lang="fa-IR" sz="1350" dirty="0">
                <a:solidFill>
                  <a:schemeClr val="bg1"/>
                </a:solidFill>
                <a:latin typeface="Dana" panose="00000500000000000000" pitchFamily="2" charset="-78"/>
                <a:cs typeface="Dana" panose="00000500000000000000" pitchFamily="2" charset="-78"/>
              </a:rPr>
              <a:t>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a:t>
            </a:r>
            <a:r>
              <a:rPr lang="fa-IR" sz="1350" dirty="0" smtClean="0">
                <a:solidFill>
                  <a:schemeClr val="bg1"/>
                </a:solidFill>
                <a:latin typeface="Dana" panose="00000500000000000000" pitchFamily="2" charset="-78"/>
                <a:cs typeface="Dana" panose="00000500000000000000" pitchFamily="2" charset="-78"/>
              </a:rPr>
              <a:t>گفتیم)</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smtClean="0">
                <a:solidFill>
                  <a:schemeClr val="bg1"/>
                </a:solidFill>
                <a:latin typeface="Dana" panose="00000500000000000000" pitchFamily="2" charset="-78"/>
                <a:cs typeface="Dana" panose="00000500000000000000" pitchFamily="2" charset="-78"/>
              </a:rPr>
              <a:t> 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u="sng" dirty="0" smtClean="0">
                <a:solidFill>
                  <a:schemeClr val="bg1"/>
                </a:solidFill>
                <a:latin typeface="Dana" panose="00000500000000000000" pitchFamily="2" charset="-78"/>
                <a:cs typeface="Dana" panose="00000500000000000000" pitchFamily="2" charset="-78"/>
              </a:rPr>
              <a:t>docs.google.com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Sheets.google.com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a:t>
            </a:r>
            <a:r>
              <a:rPr lang="en-US" sz="1600" u="sng" dirty="0" smtClean="0">
                <a:solidFill>
                  <a:schemeClr val="bg1"/>
                </a:solidFill>
                <a:latin typeface="Dana" panose="00000500000000000000" pitchFamily="2" charset="-78"/>
                <a:cs typeface="Dana" panose="00000500000000000000" pitchFamily="2" charset="-78"/>
              </a:rPr>
              <a:t>Forms.google.com</a:t>
            </a:r>
            <a:endParaRPr lang="en-US" sz="1600" u="sng"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213833"/>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a:t>
            </a:r>
            <a:r>
              <a:rPr lang="fa-IR" sz="1500" dirty="0" smtClean="0">
                <a:solidFill>
                  <a:schemeClr val="bg1"/>
                </a:solidFill>
                <a:latin typeface="Dana" panose="00000500000000000000" pitchFamily="2" charset="-78"/>
                <a:cs typeface="Dana" panose="00000500000000000000" pitchFamily="2" charset="-78"/>
              </a:rPr>
              <a:t>مانند اکسیژن، یک عنصر حیاتی هست! جواب بسیاری از سوالات را می‌توان با جست‌وجوی صحیح در سایت‌ها یافت و هم‌چنین به سادگی از آموزش‌های رایگان بهره برد.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تعدادی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از این سایت‌ها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را در ادامه با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هم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می‌بینیم. شما نیز بعد از کارگاه، بیش‌تر آن‌ها را بررسی کنید.</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72825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https://www.w3schools.com</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7" y="270350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69116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3227707"/>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https://www.coursera.org</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4"/>
            <a:extLst>
              <a:ext uri="{FF2B5EF4-FFF2-40B4-BE49-F238E27FC236}">
                <a16:creationId xmlns:a16="http://schemas.microsoft.com/office/drawing/2014/main" id="{A0D5389A-9151-43D0-B308-4174D38735AE}"/>
              </a:ext>
            </a:extLst>
          </p:cNvPr>
          <p:cNvSpPr/>
          <p:nvPr/>
        </p:nvSpPr>
        <p:spPr>
          <a:xfrm>
            <a:off x="1165437" y="320295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3190617"/>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68901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https://www.udemy.com</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5"/>
            <a:extLst>
              <a:ext uri="{FF2B5EF4-FFF2-40B4-BE49-F238E27FC236}">
                <a16:creationId xmlns:a16="http://schemas.microsoft.com/office/drawing/2014/main" id="{D7FD6DF5-8087-4434-8085-1A6D93A57C20}"/>
              </a:ext>
            </a:extLst>
          </p:cNvPr>
          <p:cNvSpPr/>
          <p:nvPr/>
        </p:nvSpPr>
        <p:spPr>
          <a:xfrm>
            <a:off x="1165437" y="36642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651920"/>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4157598"/>
            <a:ext cx="5569724" cy="646331"/>
          </a:xfrm>
          <a:prstGeom prst="rect">
            <a:avLst/>
          </a:prstGeom>
          <a:noFill/>
        </p:spPr>
        <p:txBody>
          <a:bodyPr wrap="square" rtlCol="0">
            <a:spAutoFit/>
          </a:bodyPr>
          <a:lstStyle/>
          <a:p>
            <a:r>
              <a:rPr lang="en-US" sz="1800" dirty="0" smtClean="0">
                <a:latin typeface="Arial" panose="020B0604020202020204" pitchFamily="34" charset="0"/>
                <a:hlinkClick r:id="rId6"/>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6"/>
            <a:extLst>
              <a:ext uri="{FF2B5EF4-FFF2-40B4-BE49-F238E27FC236}">
                <a16:creationId xmlns:a16="http://schemas.microsoft.com/office/drawing/2014/main" id="{F7235736-9BC4-4311-AAD3-626D896367F3}"/>
              </a:ext>
            </a:extLst>
          </p:cNvPr>
          <p:cNvSpPr/>
          <p:nvPr/>
        </p:nvSpPr>
        <p:spPr>
          <a:xfrm>
            <a:off x="1183201" y="413284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4120508"/>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1333267"/>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 name="TextBox 52">
            <a:extLst>
              <a:ext uri="{FF2B5EF4-FFF2-40B4-BE49-F238E27FC236}">
                <a16:creationId xmlns:a16="http://schemas.microsoft.com/office/drawing/2014/main" id="{D912F2A4-6A53-4224-90C2-5E814C40EE78}"/>
              </a:ext>
            </a:extLst>
          </p:cNvPr>
          <p:cNvSpPr txBox="1"/>
          <p:nvPr/>
        </p:nvSpPr>
        <p:spPr>
          <a:xfrm>
            <a:off x="1258957" y="429996"/>
            <a:ext cx="6201459" cy="707886"/>
          </a:xfrm>
          <a:prstGeom prst="rect">
            <a:avLst/>
          </a:prstGeom>
          <a:noFill/>
        </p:spPr>
        <p:txBody>
          <a:bodyPr wrap="square">
            <a:spAutoFit/>
          </a:bodyPr>
          <a:lstStyle/>
          <a:p>
            <a:pPr algn="ctr" rtl="1"/>
            <a:r>
              <a:rPr lang="fa-IR" sz="4000" b="0" i="0" u="none" strike="noStrike" dirty="0" smtClean="0">
                <a:solidFill>
                  <a:schemeClr val="bg1"/>
                </a:solidFill>
                <a:effectLst/>
                <a:latin typeface="Lalezar" panose="00000500000000000000" pitchFamily="2" charset="-78"/>
                <a:cs typeface="Lalezar" panose="00000500000000000000" pitchFamily="2" charset="-78"/>
              </a:rPr>
              <a:t>بخش </a:t>
            </a:r>
            <a:r>
              <a:rPr lang="fa-IR" sz="4000" dirty="0" smtClean="0">
                <a:solidFill>
                  <a:schemeClr val="bg1"/>
                </a:solidFill>
                <a:latin typeface="Lalezar" panose="00000500000000000000" pitchFamily="2" charset="-78"/>
                <a:cs typeface="Lalezar" panose="00000500000000000000" pitchFamily="2" charset="-78"/>
              </a:rPr>
              <a:t>چهارم</a:t>
            </a:r>
            <a:r>
              <a:rPr lang="fa-IR" sz="4000" b="0" i="0" u="none" strike="noStrike" dirty="0" smtClean="0">
                <a:solidFill>
                  <a:schemeClr val="bg1"/>
                </a:solidFill>
                <a:effectLst/>
                <a:latin typeface="Lalezar" panose="00000500000000000000" pitchFamily="2" charset="-78"/>
                <a:cs typeface="Lalezar" panose="00000500000000000000" pitchFamily="2" charset="-78"/>
              </a:rPr>
              <a:t>: </a:t>
            </a:r>
            <a:r>
              <a:rPr lang="fa-IR" sz="4000" dirty="0" smtClean="0">
                <a:solidFill>
                  <a:schemeClr val="bg1"/>
                </a:solidFill>
                <a:latin typeface="Lalezar" panose="00000500000000000000" pitchFamily="2" charset="-78"/>
                <a:cs typeface="Lalezar" panose="00000500000000000000" pitchFamily="2" charset="-78"/>
              </a:rPr>
              <a:t>سایت‌های </a:t>
            </a:r>
            <a:r>
              <a:rPr lang="fa-IR" sz="4000" dirty="0">
                <a:solidFill>
                  <a:schemeClr val="bg1"/>
                </a:solidFill>
                <a:latin typeface="Lalezar" panose="00000500000000000000" pitchFamily="2" charset="-78"/>
                <a:cs typeface="Lalezar" panose="00000500000000000000" pitchFamily="2" charset="-78"/>
              </a:rPr>
              <a:t>مفید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4" name="Google Shape;4591;p45"/>
          <p:cNvGrpSpPr/>
          <p:nvPr/>
        </p:nvGrpSpPr>
        <p:grpSpPr>
          <a:xfrm>
            <a:off x="7189981" y="494939"/>
            <a:ext cx="540869" cy="530856"/>
            <a:chOff x="5049725" y="2027900"/>
            <a:chExt cx="481750" cy="481850"/>
          </a:xfrm>
        </p:grpSpPr>
        <p:sp>
          <p:nvSpPr>
            <p:cNvPr id="55"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387733"/>
            <a:ext cx="7654440" cy="438582"/>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بسیاری از سوالات در حوزه‌های مختلف کامپیوتر قبلا در این سایت پاسخ داده شده‌است:</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98860" y="1925842"/>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200964" y="190109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71385" y="1888752"/>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110810" y="3228979"/>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212914" y="320423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83335" y="3191889"/>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110810" y="3701168"/>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212914" y="366553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83335" y="3653192"/>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8" y="2407059"/>
            <a:ext cx="7654440" cy="784830"/>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سایت‌های زیر برای نگهداری کدها، برنامه‌ها، پروژه‌های متن‌باز و مدیریت آن‌ها مورد استفاده قرار می‌گیرند. در ترم‌های آینده اهمیت استفاده از آن‌ها را بهتر درک خواهید کرد.</a:t>
            </a:r>
            <a:endParaRPr lang="fa-IR" sz="1500" dirty="0">
              <a:solidFill>
                <a:schemeClr val="bg1"/>
              </a:solidFill>
              <a:latin typeface="Dana" panose="00000500000000000000" pitchFamily="2" charset="-78"/>
              <a:cs typeface="Dana" panose="00000500000000000000" pitchFamily="2" charset="-78"/>
            </a:endParaRPr>
          </a:p>
        </p:txBody>
      </p:sp>
      <p:grpSp>
        <p:nvGrpSpPr>
          <p:cNvPr id="24" name="Google Shape;4727;p45"/>
          <p:cNvGrpSpPr/>
          <p:nvPr/>
        </p:nvGrpSpPr>
        <p:grpSpPr>
          <a:xfrm>
            <a:off x="8390298" y="1492788"/>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86743" y="2522167"/>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TextBox 44">
            <a:extLst>
              <a:ext uri="{FF2B5EF4-FFF2-40B4-BE49-F238E27FC236}">
                <a16:creationId xmlns:a16="http://schemas.microsoft.com/office/drawing/2014/main" id="{D3FA53B1-D933-4928-84F6-4AF9DC1013E4}"/>
              </a:ext>
            </a:extLst>
          </p:cNvPr>
          <p:cNvSpPr txBox="1"/>
          <p:nvPr/>
        </p:nvSpPr>
        <p:spPr>
          <a:xfrm>
            <a:off x="3093046" y="466999"/>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https://www.geeksforgeeks.org</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6" name="Google Shape;398;p26">
            <a:hlinkClick r:id="rId5"/>
            <a:extLst>
              <a:ext uri="{FF2B5EF4-FFF2-40B4-BE49-F238E27FC236}">
                <a16:creationId xmlns:a16="http://schemas.microsoft.com/office/drawing/2014/main" id="{0170D597-56B4-4BB2-A845-C855CC563063}"/>
              </a:ext>
            </a:extLst>
          </p:cNvPr>
          <p:cNvSpPr/>
          <p:nvPr/>
        </p:nvSpPr>
        <p:spPr>
          <a:xfrm>
            <a:off x="1195150" y="44225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7" name="Group 46">
            <a:extLst>
              <a:ext uri="{FF2B5EF4-FFF2-40B4-BE49-F238E27FC236}">
                <a16:creationId xmlns:a16="http://schemas.microsoft.com/office/drawing/2014/main" id="{7F01F4D4-7A96-47E9-8675-E7A3B8A2F225}"/>
              </a:ext>
            </a:extLst>
          </p:cNvPr>
          <p:cNvGrpSpPr/>
          <p:nvPr/>
        </p:nvGrpSpPr>
        <p:grpSpPr>
          <a:xfrm>
            <a:off x="765571" y="429909"/>
            <a:ext cx="373368" cy="375166"/>
            <a:chOff x="383988" y="2894540"/>
            <a:chExt cx="314875" cy="320323"/>
          </a:xfrm>
          <a:solidFill>
            <a:srgbClr val="48FFD5"/>
          </a:solidFill>
        </p:grpSpPr>
        <p:sp>
          <p:nvSpPr>
            <p:cNvPr id="50"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1"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2"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53" name="TextBox 52">
            <a:extLst>
              <a:ext uri="{FF2B5EF4-FFF2-40B4-BE49-F238E27FC236}">
                <a16:creationId xmlns:a16="http://schemas.microsoft.com/office/drawing/2014/main" id="{D3FA53B1-D933-4928-84F6-4AF9DC1013E4}"/>
              </a:ext>
            </a:extLst>
          </p:cNvPr>
          <p:cNvSpPr txBox="1"/>
          <p:nvPr/>
        </p:nvSpPr>
        <p:spPr>
          <a:xfrm>
            <a:off x="3093046" y="935944"/>
            <a:ext cx="5569724" cy="646331"/>
          </a:xfrm>
          <a:prstGeom prst="rect">
            <a:avLst/>
          </a:prstGeom>
          <a:noFill/>
        </p:spPr>
        <p:txBody>
          <a:bodyPr wrap="square" rtlCol="0">
            <a:spAutoFit/>
          </a:bodyPr>
          <a:lstStyle/>
          <a:p>
            <a:r>
              <a:rPr lang="en-US" sz="1800" dirty="0">
                <a:latin typeface="Arial" panose="020B0604020202020204" pitchFamily="34" charset="0"/>
                <a:hlinkClick r:id="rId6"/>
              </a:rPr>
              <a:t>https://www.edx.org</a:t>
            </a:r>
            <a:r>
              <a:rPr lang="en-US" sz="1800" dirty="0" smtClean="0">
                <a:latin typeface="Arial" panose="020B0604020202020204" pitchFamily="34" charset="0"/>
                <a:hlinkClick r:id="rId6"/>
              </a:rPr>
              <a:t>/</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54" name="Google Shape;398;p26">
            <a:hlinkClick r:id="rId5"/>
            <a:extLst>
              <a:ext uri="{FF2B5EF4-FFF2-40B4-BE49-F238E27FC236}">
                <a16:creationId xmlns:a16="http://schemas.microsoft.com/office/drawing/2014/main" id="{0170D597-56B4-4BB2-A845-C855CC563063}"/>
              </a:ext>
            </a:extLst>
          </p:cNvPr>
          <p:cNvSpPr/>
          <p:nvPr/>
        </p:nvSpPr>
        <p:spPr>
          <a:xfrm>
            <a:off x="1195150" y="911195"/>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smtClean="0">
                <a:solidFill>
                  <a:srgbClr val="0E2A47"/>
                </a:solidFill>
              </a:rPr>
              <a:t>Edx</a:t>
            </a:r>
            <a:endParaRPr lang="en-US" dirty="0">
              <a:solidFill>
                <a:srgbClr val="0E2A47"/>
              </a:solidFill>
            </a:endParaRPr>
          </a:p>
        </p:txBody>
      </p:sp>
      <p:grpSp>
        <p:nvGrpSpPr>
          <p:cNvPr id="55" name="Group 54">
            <a:extLst>
              <a:ext uri="{FF2B5EF4-FFF2-40B4-BE49-F238E27FC236}">
                <a16:creationId xmlns:a16="http://schemas.microsoft.com/office/drawing/2014/main" id="{7F01F4D4-7A96-47E9-8675-E7A3B8A2F225}"/>
              </a:ext>
            </a:extLst>
          </p:cNvPr>
          <p:cNvGrpSpPr/>
          <p:nvPr/>
        </p:nvGrpSpPr>
        <p:grpSpPr>
          <a:xfrm>
            <a:off x="765571" y="898854"/>
            <a:ext cx="373368" cy="375166"/>
            <a:chOff x="383988" y="2894540"/>
            <a:chExt cx="314875" cy="320323"/>
          </a:xfrm>
          <a:solidFill>
            <a:srgbClr val="48FFD5"/>
          </a:solidFill>
        </p:grpSpPr>
        <p:sp>
          <p:nvSpPr>
            <p:cNvPr id="56"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7"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8"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a:t>
            </a:r>
            <a:r>
              <a:rPr lang="fa-IR" sz="1600" dirty="0" smtClean="0">
                <a:solidFill>
                  <a:schemeClr val="bg1"/>
                </a:solidFill>
                <a:latin typeface="Dana" panose="00000500000000000000" pitchFamily="2" charset="-78"/>
                <a:cs typeface="Dana" panose="00000500000000000000" pitchFamily="2" charset="-78"/>
              </a:rPr>
              <a:t>کامپیوترها </a:t>
            </a:r>
            <a:r>
              <a:rPr lang="fa-IR" sz="1600" dirty="0">
                <a:solidFill>
                  <a:schemeClr val="bg1"/>
                </a:solidFill>
                <a:latin typeface="Dana" panose="00000500000000000000" pitchFamily="2" charset="-78"/>
                <a:cs typeface="Dana" panose="00000500000000000000" pitchFamily="2" charset="-78"/>
              </a:rPr>
              <a:t>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a:t>
            </a:r>
            <a:r>
              <a:rPr lang="fa-IR" sz="1600" dirty="0" smtClean="0">
                <a:solidFill>
                  <a:schemeClr val="bg1"/>
                </a:solidFill>
                <a:latin typeface="Dana" panose="00000500000000000000" pitchFamily="2" charset="-78"/>
                <a:cs typeface="Dana" panose="00000500000000000000" pitchFamily="2" charset="-78"/>
              </a:rPr>
              <a:t>دانش خود بپردازد.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a:t>
            </a:r>
            <a:r>
              <a:rPr lang="fa-IR" sz="1600" dirty="0" smtClean="0">
                <a:solidFill>
                  <a:schemeClr val="bg1"/>
                </a:solidFill>
                <a:latin typeface="Dana" panose="00000500000000000000" pitchFamily="2" charset="-78"/>
                <a:cs typeface="Dana" panose="00000500000000000000" pitchFamily="2" charset="-78"/>
              </a:rPr>
              <a:t>اندازه‌ی </a:t>
            </a:r>
            <a:r>
              <a:rPr lang="fa-IR" sz="1600" dirty="0">
                <a:solidFill>
                  <a:schemeClr val="bg1"/>
                </a:solidFill>
                <a:latin typeface="Dana" panose="00000500000000000000" pitchFamily="2" charset="-78"/>
                <a:cs typeface="Dana" panose="00000500000000000000" pitchFamily="2" charset="-78"/>
              </a:rPr>
              <a:t>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a:t>
            </a:r>
            <a:r>
              <a:rPr lang="fa-IR" sz="1600" dirty="0" smtClean="0">
                <a:solidFill>
                  <a:schemeClr val="bg1"/>
                </a:solidFill>
                <a:latin typeface="Dana" panose="00000500000000000000" pitchFamily="2" charset="-78"/>
                <a:cs typeface="Dana" panose="00000500000000000000" pitchFamily="2" charset="-78"/>
              </a:rPr>
              <a:t>مهارت‌هایی‌ست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ما </a:t>
            </a:r>
            <a:r>
              <a:rPr lang="fa-IR" sz="1600" dirty="0">
                <a:solidFill>
                  <a:schemeClr val="bg1"/>
                </a:solidFill>
                <a:latin typeface="Dana" panose="00000500000000000000" pitchFamily="2" charset="-78"/>
                <a:cs typeface="Dana" panose="00000500000000000000" pitchFamily="2" charset="-78"/>
              </a:rPr>
              <a:t>به عنوان دانشجوی مهندسی کامپیوتر </a:t>
            </a:r>
            <a:r>
              <a:rPr lang="fa-IR" sz="1600" dirty="0" smtClean="0">
                <a:solidFill>
                  <a:schemeClr val="bg1"/>
                </a:solidFill>
                <a:latin typeface="Dana" panose="00000500000000000000" pitchFamily="2" charset="-78"/>
                <a:cs typeface="Dana" panose="00000500000000000000" pitchFamily="2" charset="-78"/>
              </a:rPr>
              <a:t>به شدت به آن نیاز داریم زیرا </a:t>
            </a:r>
            <a:r>
              <a:rPr lang="fa-IR" sz="1600" dirty="0">
                <a:solidFill>
                  <a:schemeClr val="bg1"/>
                </a:solidFill>
                <a:latin typeface="Dana" panose="00000500000000000000" pitchFamily="2" charset="-78"/>
                <a:cs typeface="Dana" panose="00000500000000000000" pitchFamily="2" charset="-78"/>
              </a:rPr>
              <a:t>خواه ناخواه زمان زیادی از روز و در ادامه زمان زیادی از </a:t>
            </a:r>
            <a:r>
              <a:rPr lang="fa-IR" sz="1600" dirty="0" smtClean="0">
                <a:solidFill>
                  <a:schemeClr val="bg1"/>
                </a:solidFill>
                <a:latin typeface="Dana" panose="00000500000000000000" pitchFamily="2" charset="-78"/>
                <a:cs typeface="Dana" panose="00000500000000000000" pitchFamily="2" charset="-78"/>
              </a:rPr>
              <a:t>عمرمان در حال کار با کامپیوتر و لپ‌تاپ‌ها هستیم. پس باید </a:t>
            </a:r>
            <a:r>
              <a:rPr lang="fa-IR" sz="1600" dirty="0">
                <a:solidFill>
                  <a:schemeClr val="bg1"/>
                </a:solidFill>
                <a:latin typeface="Dana" panose="00000500000000000000" pitchFamily="2" charset="-78"/>
                <a:cs typeface="Dana" panose="00000500000000000000" pitchFamily="2" charset="-78"/>
              </a:rPr>
              <a:t>مراقب این اصول باشیم تا هم از </a:t>
            </a:r>
            <a:r>
              <a:rPr lang="fa-IR" sz="1600" dirty="0" smtClean="0">
                <a:solidFill>
                  <a:schemeClr val="bg1"/>
                </a:solidFill>
                <a:latin typeface="Dana" panose="00000500000000000000" pitchFamily="2" charset="-78"/>
                <a:cs typeface="Dana" panose="00000500000000000000" pitchFamily="2" charset="-78"/>
              </a:rPr>
              <a:t>نشستن‌های زیاد آسیب </a:t>
            </a:r>
            <a:r>
              <a:rPr lang="fa-IR" sz="1600" dirty="0">
                <a:solidFill>
                  <a:schemeClr val="bg1"/>
                </a:solidFill>
                <a:latin typeface="Dana" panose="00000500000000000000" pitchFamily="2" charset="-78"/>
                <a:cs typeface="Dana" panose="00000500000000000000" pitchFamily="2" charset="-78"/>
              </a:rPr>
              <a:t>نبینیم و هم سرعت و بهره </a:t>
            </a:r>
            <a:r>
              <a:rPr lang="fa-IR" sz="1600" dirty="0" smtClean="0">
                <a:solidFill>
                  <a:schemeClr val="bg1"/>
                </a:solidFill>
                <a:latin typeface="Dana" panose="00000500000000000000" pitchFamily="2" charset="-78"/>
                <a:cs typeface="Dana" panose="00000500000000000000" pitchFamily="2" charset="-78"/>
              </a:rPr>
              <a:t>وری‌مان را زیاد کنیم.</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a:t>
            </a:r>
            <a:r>
              <a:rPr lang="fa-IR" sz="1600" dirty="0" smtClean="0">
                <a:solidFill>
                  <a:schemeClr val="bg1"/>
                </a:solidFill>
                <a:latin typeface="Dana" panose="00000500000000000000" pitchFamily="2" charset="-78"/>
                <a:cs typeface="Dana" panose="00000500000000000000" pitchFamily="2" charset="-78"/>
              </a:rPr>
              <a:t>شده است</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a:t>
            </a:r>
            <a:r>
              <a:rPr lang="fa-IR" sz="1400" dirty="0" smtClean="0">
                <a:solidFill>
                  <a:schemeClr val="bg1"/>
                </a:solidFill>
                <a:latin typeface="Dana" panose="00000500000000000000" pitchFamily="2" charset="-78"/>
                <a:cs typeface="Dana" panose="00000500000000000000" pitchFamily="2" charset="-78"/>
              </a:rPr>
              <a:t>سرعت سیستم بسیار پایین می‌آمد و هر </a:t>
            </a:r>
            <a:r>
              <a:rPr lang="fa-IR" sz="1400" dirty="0">
                <a:solidFill>
                  <a:schemeClr val="bg1"/>
                </a:solidFill>
                <a:latin typeface="Dana" panose="00000500000000000000" pitchFamily="2" charset="-78"/>
                <a:cs typeface="Dana" panose="00000500000000000000" pitchFamily="2" charset="-78"/>
              </a:rPr>
              <a:t>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a:t>
            </a:r>
            <a:r>
              <a:rPr lang="fa-IR" sz="1400" dirty="0" smtClean="0">
                <a:solidFill>
                  <a:schemeClr val="bg1"/>
                </a:solidFill>
                <a:latin typeface="Dana" panose="00000500000000000000" pitchFamily="2" charset="-78"/>
                <a:cs typeface="Dana" panose="00000500000000000000" pitchFamily="2" charset="-78"/>
              </a:rPr>
              <a:t>عملیاتی </a:t>
            </a:r>
            <a:r>
              <a:rPr lang="fa-IR" sz="1400" dirty="0">
                <a:solidFill>
                  <a:schemeClr val="bg1"/>
                </a:solidFill>
                <a:latin typeface="Dana" panose="00000500000000000000" pitchFamily="2" charset="-78"/>
                <a:cs typeface="Dana" panose="00000500000000000000" pitchFamily="2" charset="-78"/>
              </a:rPr>
              <a:t>مثل جمع، تفریق، ضرب و سایر </a:t>
            </a:r>
            <a:r>
              <a:rPr lang="fa-IR" sz="1400" dirty="0" smtClean="0">
                <a:solidFill>
                  <a:schemeClr val="bg1"/>
                </a:solidFill>
                <a:latin typeface="Dana" panose="00000500000000000000" pitchFamily="2" charset="-78"/>
                <a:cs typeface="Dana" panose="00000500000000000000" pitchFamily="2" charset="-78"/>
              </a:rPr>
              <a:t>اعمال </a:t>
            </a:r>
            <a:r>
              <a:rPr lang="fa-IR" sz="1400" dirty="0">
                <a:solidFill>
                  <a:schemeClr val="bg1"/>
                </a:solidFill>
                <a:latin typeface="Dana" panose="00000500000000000000" pitchFamily="2" charset="-78"/>
                <a:cs typeface="Dana" panose="00000500000000000000" pitchFamily="2" charset="-78"/>
              </a:rPr>
              <a:t>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8253</TotalTime>
  <Words>4148</Words>
  <Application>Microsoft Office PowerPoint</Application>
  <PresentationFormat>On-screen Show (16:9)</PresentationFormat>
  <Paragraphs>380</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Lalezar</vt:lpstr>
      <vt:lpstr>Bree Serif</vt:lpstr>
      <vt:lpstr>Arial</vt:lpstr>
      <vt:lpstr>Roboto Thin</vt:lpstr>
      <vt:lpstr>Roboto Black</vt:lpstr>
      <vt:lpstr>Roboto Light</vt:lpstr>
      <vt:lpstr>Wingdings</vt:lpstr>
      <vt:lpstr>Calibri</vt:lpstr>
      <vt:lpstr>Didact Gothic</vt:lpstr>
      <vt:lpstr>Dana</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PowerPoint Presentation</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321</cp:revision>
  <dcterms:modified xsi:type="dcterms:W3CDTF">2021-10-08T19:30:09Z</dcterms:modified>
</cp:coreProperties>
</file>